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72" r:id="rId6"/>
    <p:sldId id="262" r:id="rId7"/>
    <p:sldId id="270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unito Sans Bold" panose="020B0604020202020204" charset="0"/>
      <p:regular r:id="rId14"/>
      <p:bold r:id="rId15"/>
    </p:embeddedFont>
    <p:embeddedFont>
      <p:font typeface="Nunito Sans Heavy" panose="020B0604020202020204" charset="0"/>
      <p:regular r:id="rId16"/>
      <p:bold r:id="rId17"/>
    </p:embeddedFont>
    <p:embeddedFont>
      <p:font typeface="Source Sans Pro" panose="020B060402020202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7D1"/>
    <a:srgbClr val="B1C38D"/>
    <a:srgbClr val="6F8F30"/>
    <a:srgbClr val="FFFFFF"/>
    <a:srgbClr val="487307"/>
    <a:srgbClr val="E4FFC9"/>
    <a:srgbClr val="CCFF99"/>
    <a:srgbClr val="99FF66"/>
    <a:srgbClr val="B17634"/>
    <a:srgbClr val="AF84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 autoAdjust="0"/>
    <p:restoredTop sz="94640" autoAdjust="0"/>
  </p:normalViewPr>
  <p:slideViewPr>
    <p:cSldViewPr>
      <p:cViewPr>
        <p:scale>
          <a:sx n="50" d="100"/>
          <a:sy n="50" d="100"/>
        </p:scale>
        <p:origin x="95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8C6A-C89E-42FA-8042-E3A579C30CDE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2BD07-8CBA-4FCD-BF0F-B62A4BB0EA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26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BD07-8CBA-4FCD-BF0F-B62A4BB0EA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7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BD07-8CBA-4FCD-BF0F-B62A4BB0EA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6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BD07-8CBA-4FCD-BF0F-B62A4BB0EA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4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BD07-8CBA-4FCD-BF0F-B62A4BB0EA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jpeg"/><Relationship Id="rId7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-6338" t="-16527" r="-6338" b="-1652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4819756" y="6940551"/>
            <a:ext cx="864848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pt-BR" sz="4800" b="1" dirty="0">
                <a:solidFill>
                  <a:srgbClr val="FFFFFF"/>
                </a:solidFill>
                <a:latin typeface="Nunito Sans Heavy" panose="020B0604020202020204" charset="0"/>
              </a:rPr>
              <a:t>TIME AGROFÁCIL</a:t>
            </a:r>
            <a:endParaRPr lang="en-US" sz="4800" b="1" dirty="0">
              <a:solidFill>
                <a:srgbClr val="FFFFFF"/>
              </a:solidFill>
              <a:latin typeface="Nunito Sans Heavy" panose="020B060402020202020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81200" y="4557780"/>
            <a:ext cx="14325600" cy="226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20"/>
              </a:lnSpc>
            </a:pPr>
            <a:endParaRPr lang="en-US" sz="13085" spc="2172" dirty="0">
              <a:solidFill>
                <a:srgbClr val="FFFFFF"/>
              </a:solidFill>
              <a:latin typeface="Nunito Sans Heavy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8C460-97A1-4B99-9FFF-DDB8F1335168}"/>
              </a:ext>
            </a:extLst>
          </p:cNvPr>
          <p:cNvSpPr txBox="1"/>
          <p:nvPr/>
        </p:nvSpPr>
        <p:spPr>
          <a:xfrm>
            <a:off x="3063083" y="5199636"/>
            <a:ext cx="12161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ln w="22225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 Sans Heavy" panose="020B0604020202020204" charset="0"/>
                <a:ea typeface="Artifakt Element Black" panose="020B0A03050000020004" pitchFamily="34" charset="0"/>
              </a:rPr>
              <a:t>CHALLENGE - MINSAIT</a:t>
            </a:r>
            <a:endParaRPr lang="en-US" sz="8000" b="1" dirty="0">
              <a:ln w="22225">
                <a:solidFill>
                  <a:schemeClr val="accent3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unito Sans Heavy" panose="020B0604020202020204" charset="0"/>
              <a:ea typeface="Artifakt Element Black" panose="020B0A030500000200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213A10-AF37-4FAD-8475-08F0C46F5302}"/>
              </a:ext>
            </a:extLst>
          </p:cNvPr>
          <p:cNvGrpSpPr/>
          <p:nvPr/>
        </p:nvGrpSpPr>
        <p:grpSpPr>
          <a:xfrm>
            <a:off x="7776404" y="1947474"/>
            <a:ext cx="2705102" cy="2665390"/>
            <a:chOff x="8285751" y="2939995"/>
            <a:chExt cx="1695717" cy="1674936"/>
          </a:xfrm>
        </p:grpSpPr>
        <p:sp>
          <p:nvSpPr>
            <p:cNvPr id="4" name="Freeform 4"/>
            <p:cNvSpPr/>
            <p:nvPr/>
          </p:nvSpPr>
          <p:spPr>
            <a:xfrm>
              <a:off x="8306533" y="2939996"/>
              <a:ext cx="1674935" cy="1674935"/>
            </a:xfrm>
            <a:custGeom>
              <a:avLst/>
              <a:gdLst/>
              <a:ahLst/>
              <a:cxnLst/>
              <a:rect l="l" t="t" r="r" b="b"/>
              <a:pathLst>
                <a:path w="1674935" h="1674935">
                  <a:moveTo>
                    <a:pt x="0" y="0"/>
                  </a:moveTo>
                  <a:lnTo>
                    <a:pt x="1674934" y="0"/>
                  </a:lnTo>
                  <a:lnTo>
                    <a:pt x="1674934" y="1674934"/>
                  </a:lnTo>
                  <a:lnTo>
                    <a:pt x="0" y="167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7572CC1-A208-45E6-84BB-04A0B3F0E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751" y="2939995"/>
              <a:ext cx="1674935" cy="16749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7785619"/>
            <a:ext cx="18288000" cy="2501380"/>
          </a:xfrm>
          <a:custGeom>
            <a:avLst/>
            <a:gdLst/>
            <a:ahLst/>
            <a:cxnLst/>
            <a:rect l="l" t="t" r="r" b="b"/>
            <a:pathLst>
              <a:path w="18288000" h="2081384">
                <a:moveTo>
                  <a:pt x="0" y="0"/>
                </a:moveTo>
                <a:lnTo>
                  <a:pt x="18288000" y="0"/>
                </a:lnTo>
                <a:lnTo>
                  <a:pt x="18288000" y="2081384"/>
                </a:lnTo>
                <a:lnTo>
                  <a:pt x="0" y="2081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876" b="-36020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2EEF35-FCDB-4FEC-9C19-183DE5EA7B82}"/>
              </a:ext>
            </a:extLst>
          </p:cNvPr>
          <p:cNvGrpSpPr/>
          <p:nvPr/>
        </p:nvGrpSpPr>
        <p:grpSpPr>
          <a:xfrm>
            <a:off x="8366842" y="8246432"/>
            <a:ext cx="1459066" cy="1459066"/>
            <a:chOff x="8414466" y="8065637"/>
            <a:chExt cx="1459066" cy="1459066"/>
          </a:xfrm>
          <a:solidFill>
            <a:srgbClr val="B1C38D"/>
          </a:solidFill>
        </p:grpSpPr>
        <p:grpSp>
          <p:nvGrpSpPr>
            <p:cNvPr id="4" name="Group 4"/>
            <p:cNvGrpSpPr/>
            <p:nvPr/>
          </p:nvGrpSpPr>
          <p:grpSpPr>
            <a:xfrm>
              <a:off x="8414466" y="8065637"/>
              <a:ext cx="1459066" cy="1459066"/>
              <a:chOff x="0" y="0"/>
              <a:chExt cx="6350000" cy="6350000"/>
            </a:xfrm>
            <a:grpFill/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" name="AutoShape 6"/>
            <p:cNvSpPr/>
            <p:nvPr/>
          </p:nvSpPr>
          <p:spPr>
            <a:xfrm rot="5400000">
              <a:off x="8858245" y="8795170"/>
              <a:ext cx="571508" cy="0"/>
            </a:xfrm>
            <a:prstGeom prst="line">
              <a:avLst/>
            </a:prstGeom>
            <a:grpFill/>
            <a:ln w="76200" cap="rnd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78743" y="950022"/>
            <a:ext cx="12730514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</a:pPr>
            <a:r>
              <a:rPr lang="pt-BR" sz="8000" dirty="0">
                <a:solidFill>
                  <a:srgbClr val="141414"/>
                </a:solidFill>
                <a:latin typeface="Nunito Sans Heavy"/>
              </a:rPr>
              <a:t>Sumário</a:t>
            </a:r>
            <a:endParaRPr lang="en-US" sz="8000" dirty="0">
              <a:solidFill>
                <a:srgbClr val="141414"/>
              </a:solidFill>
              <a:latin typeface="Nunito Sans Heavy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919584" y="2159358"/>
            <a:ext cx="6353582" cy="46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9"/>
              </a:lnSpc>
            </a:pPr>
            <a:r>
              <a:rPr lang="pt-BR" sz="3600" dirty="0">
                <a:solidFill>
                  <a:srgbClr val="487307"/>
                </a:solidFill>
                <a:latin typeface="Nunito Sans Bold"/>
              </a:rPr>
              <a:t>Lista do Conteúdo</a:t>
            </a:r>
            <a:endParaRPr lang="en-US" sz="3600" dirty="0">
              <a:solidFill>
                <a:srgbClr val="487307"/>
              </a:solidFill>
              <a:latin typeface="Nunito Sans Bold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DF11118-54D4-DAF5-937E-4D1EA44B9887}"/>
              </a:ext>
            </a:extLst>
          </p:cNvPr>
          <p:cNvGrpSpPr/>
          <p:nvPr/>
        </p:nvGrpSpPr>
        <p:grpSpPr>
          <a:xfrm>
            <a:off x="1647825" y="3360853"/>
            <a:ext cx="14992350" cy="4225436"/>
            <a:chOff x="1647825" y="3360853"/>
            <a:chExt cx="14992350" cy="422543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C94CEF1-BC63-4DD1-8622-53339D4665FD}"/>
                </a:ext>
              </a:extLst>
            </p:cNvPr>
            <p:cNvGrpSpPr/>
            <p:nvPr/>
          </p:nvGrpSpPr>
          <p:grpSpPr>
            <a:xfrm>
              <a:off x="1647825" y="3360853"/>
              <a:ext cx="14992350" cy="4225436"/>
              <a:chOff x="1695450" y="3053220"/>
              <a:chExt cx="14992350" cy="4225436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1695450" y="3053220"/>
                <a:ext cx="4574080" cy="1850779"/>
                <a:chOff x="0" y="0"/>
                <a:chExt cx="1934102" cy="782582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1934102" cy="782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4102" h="782583">
                      <a:moveTo>
                        <a:pt x="1809642" y="782582"/>
                      </a:moveTo>
                      <a:lnTo>
                        <a:pt x="124460" y="782582"/>
                      </a:lnTo>
                      <a:cubicBezTo>
                        <a:pt x="55880" y="782582"/>
                        <a:pt x="0" y="726702"/>
                        <a:pt x="0" y="658122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809642" y="0"/>
                      </a:lnTo>
                      <a:cubicBezTo>
                        <a:pt x="1878222" y="0"/>
                        <a:pt x="1934102" y="55880"/>
                        <a:pt x="1934102" y="124460"/>
                      </a:cubicBezTo>
                      <a:lnTo>
                        <a:pt x="1934102" y="658123"/>
                      </a:lnTo>
                      <a:cubicBezTo>
                        <a:pt x="1934102" y="726702"/>
                        <a:pt x="1878222" y="782583"/>
                        <a:pt x="1809642" y="782583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9" name="Group 9"/>
              <p:cNvGrpSpPr/>
              <p:nvPr/>
            </p:nvGrpSpPr>
            <p:grpSpPr>
              <a:xfrm>
                <a:off x="6856960" y="3053220"/>
                <a:ext cx="4574080" cy="1850779"/>
                <a:chOff x="0" y="0"/>
                <a:chExt cx="1934102" cy="782582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1934102" cy="782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4102" h="782583">
                      <a:moveTo>
                        <a:pt x="1809642" y="782582"/>
                      </a:moveTo>
                      <a:lnTo>
                        <a:pt x="124460" y="782582"/>
                      </a:lnTo>
                      <a:cubicBezTo>
                        <a:pt x="55880" y="782582"/>
                        <a:pt x="0" y="726702"/>
                        <a:pt x="0" y="658122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809642" y="0"/>
                      </a:lnTo>
                      <a:cubicBezTo>
                        <a:pt x="1878222" y="0"/>
                        <a:pt x="1934102" y="55880"/>
                        <a:pt x="1934102" y="124460"/>
                      </a:cubicBezTo>
                      <a:lnTo>
                        <a:pt x="1934102" y="658123"/>
                      </a:lnTo>
                      <a:cubicBezTo>
                        <a:pt x="1934102" y="726702"/>
                        <a:pt x="1878222" y="782583"/>
                        <a:pt x="1809642" y="782583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1" name="Group 11"/>
              <p:cNvGrpSpPr/>
              <p:nvPr/>
            </p:nvGrpSpPr>
            <p:grpSpPr>
              <a:xfrm>
                <a:off x="12113720" y="3053220"/>
                <a:ext cx="4574080" cy="1850781"/>
                <a:chOff x="0" y="0"/>
                <a:chExt cx="1934102" cy="782583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1934102" cy="782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4102" h="782583">
                      <a:moveTo>
                        <a:pt x="1809642" y="782582"/>
                      </a:moveTo>
                      <a:lnTo>
                        <a:pt x="124460" y="782582"/>
                      </a:lnTo>
                      <a:cubicBezTo>
                        <a:pt x="55880" y="782582"/>
                        <a:pt x="0" y="726702"/>
                        <a:pt x="0" y="658122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809642" y="0"/>
                      </a:lnTo>
                      <a:cubicBezTo>
                        <a:pt x="1878222" y="0"/>
                        <a:pt x="1934102" y="55880"/>
                        <a:pt x="1934102" y="124460"/>
                      </a:cubicBezTo>
                      <a:lnTo>
                        <a:pt x="1934102" y="658123"/>
                      </a:lnTo>
                      <a:cubicBezTo>
                        <a:pt x="1934102" y="726702"/>
                        <a:pt x="1878222" y="782583"/>
                        <a:pt x="1809642" y="782583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13" name="Group 13"/>
              <p:cNvGrpSpPr/>
              <p:nvPr/>
            </p:nvGrpSpPr>
            <p:grpSpPr>
              <a:xfrm>
                <a:off x="9700493" y="5411623"/>
                <a:ext cx="4574080" cy="1850781"/>
                <a:chOff x="-15402" y="40275"/>
                <a:chExt cx="1934102" cy="782583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-15402" y="40275"/>
                  <a:ext cx="1934102" cy="782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4102" h="782583">
                      <a:moveTo>
                        <a:pt x="1809642" y="782582"/>
                      </a:moveTo>
                      <a:lnTo>
                        <a:pt x="124460" y="782582"/>
                      </a:lnTo>
                      <a:cubicBezTo>
                        <a:pt x="55880" y="782582"/>
                        <a:pt x="0" y="726702"/>
                        <a:pt x="0" y="658122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809642" y="0"/>
                      </a:lnTo>
                      <a:cubicBezTo>
                        <a:pt x="1878222" y="0"/>
                        <a:pt x="1934102" y="55880"/>
                        <a:pt x="1934102" y="124460"/>
                      </a:cubicBezTo>
                      <a:lnTo>
                        <a:pt x="1934102" y="658123"/>
                      </a:lnTo>
                      <a:cubicBezTo>
                        <a:pt x="1934102" y="726702"/>
                        <a:pt x="1878222" y="782583"/>
                        <a:pt x="1809642" y="782583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17"/>
              <p:cNvGrpSpPr/>
              <p:nvPr/>
            </p:nvGrpSpPr>
            <p:grpSpPr>
              <a:xfrm>
                <a:off x="4013427" y="5427877"/>
                <a:ext cx="4574080" cy="1850779"/>
                <a:chOff x="0" y="0"/>
                <a:chExt cx="1934102" cy="782582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1934102" cy="782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4102" h="782583">
                      <a:moveTo>
                        <a:pt x="1809642" y="782582"/>
                      </a:moveTo>
                      <a:lnTo>
                        <a:pt x="124460" y="782582"/>
                      </a:lnTo>
                      <a:cubicBezTo>
                        <a:pt x="55880" y="782582"/>
                        <a:pt x="0" y="726702"/>
                        <a:pt x="0" y="658122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809642" y="0"/>
                      </a:lnTo>
                      <a:cubicBezTo>
                        <a:pt x="1878222" y="0"/>
                        <a:pt x="1934102" y="55880"/>
                        <a:pt x="1934102" y="124460"/>
                      </a:cubicBezTo>
                      <a:lnTo>
                        <a:pt x="1934102" y="658123"/>
                      </a:lnTo>
                      <a:cubicBezTo>
                        <a:pt x="1934102" y="726702"/>
                        <a:pt x="1878222" y="782583"/>
                        <a:pt x="1809642" y="782583"/>
                      </a:cubicBezTo>
                      <a:close/>
                    </a:path>
                  </a:pathLst>
                </a:custGeom>
                <a:solidFill>
                  <a:srgbClr val="487307"/>
                </a:solidFill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20" name="TextBox 20"/>
              <p:cNvSpPr txBox="1"/>
              <p:nvPr/>
            </p:nvSpPr>
            <p:spPr>
              <a:xfrm>
                <a:off x="2333625" y="4283558"/>
                <a:ext cx="3577631" cy="4789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744"/>
                  </a:lnSpc>
                </a:pPr>
                <a:endParaRPr lang="en-US" sz="3200" dirty="0">
                  <a:solidFill>
                    <a:srgbClr val="FFFFFF"/>
                  </a:solidFill>
                  <a:latin typeface="Nunito Sans Bold" panose="020B0604020202020204" charset="0"/>
                </a:endParaRP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2333625" y="3285608"/>
                <a:ext cx="2903292" cy="10751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8424"/>
                  </a:lnSpc>
                </a:pPr>
                <a:r>
                  <a:rPr lang="en-US" sz="7200" dirty="0">
                    <a:solidFill>
                      <a:srgbClr val="FFFFFF"/>
                    </a:solidFill>
                    <a:latin typeface="Nunito Sans Heavy"/>
                  </a:rPr>
                  <a:t>01.</a:t>
                </a: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2449373" y="4283558"/>
                <a:ext cx="4143177" cy="4789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744"/>
                  </a:lnSpc>
                </a:pPr>
                <a:r>
                  <a:rPr lang="pt-BR" sz="3200" dirty="0">
                    <a:solidFill>
                      <a:srgbClr val="FFFFFF"/>
                    </a:solidFill>
                    <a:latin typeface="Nunito Sans Bold" panose="020B0604020202020204" charset="0"/>
                  </a:rPr>
                  <a:t>Vídeo do Protótipo</a:t>
                </a:r>
                <a:endParaRPr lang="en-US" sz="3200" dirty="0">
                  <a:solidFill>
                    <a:srgbClr val="FFFFFF"/>
                  </a:solidFill>
                  <a:latin typeface="Nunito Sans Bold" panose="020B0604020202020204" charset="0"/>
                </a:endParaRP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2748050" y="3285608"/>
                <a:ext cx="3042068" cy="10751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8424"/>
                  </a:lnSpc>
                </a:pPr>
                <a:r>
                  <a:rPr lang="en-US" sz="7200" dirty="0">
                    <a:solidFill>
                      <a:srgbClr val="FFFFFF"/>
                    </a:solidFill>
                    <a:latin typeface="Nunito Sans Heavy"/>
                  </a:rPr>
                  <a:t>03.</a:t>
                </a: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243771" y="4283558"/>
                <a:ext cx="3895708" cy="4789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744"/>
                  </a:lnSpc>
                </a:pPr>
                <a:r>
                  <a:rPr lang="pt-BR" sz="3200" dirty="0">
                    <a:solidFill>
                      <a:srgbClr val="FFFFFF"/>
                    </a:solidFill>
                    <a:latin typeface="Nunito Sans Bold"/>
                  </a:rPr>
                  <a:t>Solução e Benefícios</a:t>
                </a:r>
                <a:endParaRPr lang="en-US" sz="3200" dirty="0">
                  <a:solidFill>
                    <a:srgbClr val="FFFFFF"/>
                  </a:solidFill>
                  <a:latin typeface="Nunito Sans Bold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540625" y="3285608"/>
                <a:ext cx="2922596" cy="10751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8424"/>
                  </a:lnSpc>
                </a:pPr>
                <a:r>
                  <a:rPr lang="en-US" sz="7200" dirty="0">
                    <a:solidFill>
                      <a:srgbClr val="FFFFFF"/>
                    </a:solidFill>
                    <a:latin typeface="Nunito Sans Heavy"/>
                  </a:rPr>
                  <a:t>02.</a:t>
                </a:r>
              </a:p>
            </p:txBody>
          </p:sp>
          <p:sp>
            <p:nvSpPr>
              <p:cNvPr id="35" name="TextBox 29">
                <a:extLst>
                  <a:ext uri="{FF2B5EF4-FFF2-40B4-BE49-F238E27FC236}">
                    <a16:creationId xmlns:a16="http://schemas.microsoft.com/office/drawing/2014/main" id="{6865721F-A87E-4887-B6D8-87E5AAD736B6}"/>
                  </a:ext>
                </a:extLst>
              </p:cNvPr>
              <p:cNvSpPr txBox="1"/>
              <p:nvPr/>
            </p:nvSpPr>
            <p:spPr>
              <a:xfrm>
                <a:off x="4660844" y="5653402"/>
                <a:ext cx="2922596" cy="10751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8424"/>
                  </a:lnSpc>
                </a:pPr>
                <a:r>
                  <a:rPr lang="en-US" sz="7200" dirty="0">
                    <a:solidFill>
                      <a:srgbClr val="FFFFFF"/>
                    </a:solidFill>
                    <a:latin typeface="Nunito Sans Heavy"/>
                  </a:rPr>
                  <a:t>04.</a:t>
                </a:r>
              </a:p>
            </p:txBody>
          </p:sp>
          <p:sp>
            <p:nvSpPr>
              <p:cNvPr id="36" name="TextBox 29">
                <a:extLst>
                  <a:ext uri="{FF2B5EF4-FFF2-40B4-BE49-F238E27FC236}">
                    <a16:creationId xmlns:a16="http://schemas.microsoft.com/office/drawing/2014/main" id="{FAE7307C-8ABF-41B7-85A1-275FDF3DF0EE}"/>
                  </a:ext>
                </a:extLst>
              </p:cNvPr>
              <p:cNvSpPr txBox="1"/>
              <p:nvPr/>
            </p:nvSpPr>
            <p:spPr>
              <a:xfrm>
                <a:off x="10444768" y="5653402"/>
                <a:ext cx="2922596" cy="10751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8424"/>
                  </a:lnSpc>
                </a:pPr>
                <a:r>
                  <a:rPr lang="en-US" sz="7200" dirty="0">
                    <a:solidFill>
                      <a:srgbClr val="FFFFFF"/>
                    </a:solidFill>
                    <a:latin typeface="Nunito Sans Heavy"/>
                  </a:rPr>
                  <a:t>05.</a:t>
                </a:r>
              </a:p>
            </p:txBody>
          </p:sp>
          <p:sp>
            <p:nvSpPr>
              <p:cNvPr id="37" name="TextBox 20">
                <a:extLst>
                  <a:ext uri="{FF2B5EF4-FFF2-40B4-BE49-F238E27FC236}">
                    <a16:creationId xmlns:a16="http://schemas.microsoft.com/office/drawing/2014/main" id="{AA7D5D88-9F19-46A0-A45E-D431383FAB3C}"/>
                  </a:ext>
                </a:extLst>
              </p:cNvPr>
              <p:cNvSpPr txBox="1"/>
              <p:nvPr/>
            </p:nvSpPr>
            <p:spPr>
              <a:xfrm>
                <a:off x="4480714" y="6659857"/>
                <a:ext cx="3577631" cy="4789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744"/>
                  </a:lnSpc>
                </a:pPr>
                <a:r>
                  <a:rPr lang="pt-BR" sz="3200" dirty="0">
                    <a:solidFill>
                      <a:srgbClr val="FFFFFF"/>
                    </a:solidFill>
                    <a:latin typeface="Nunito Sans Bold" panose="020B0604020202020204" charset="0"/>
                  </a:rPr>
                  <a:t>Nosso Time</a:t>
                </a:r>
                <a:endParaRPr lang="en-US" sz="3200" dirty="0">
                  <a:solidFill>
                    <a:srgbClr val="FFFFFF"/>
                  </a:solidFill>
                  <a:latin typeface="Nunito Sans Bold" panose="020B0604020202020204" charset="0"/>
                </a:endParaRPr>
              </a:p>
            </p:txBody>
          </p:sp>
          <p:sp>
            <p:nvSpPr>
              <p:cNvPr id="38" name="TextBox 20">
                <a:extLst>
                  <a:ext uri="{FF2B5EF4-FFF2-40B4-BE49-F238E27FC236}">
                    <a16:creationId xmlns:a16="http://schemas.microsoft.com/office/drawing/2014/main" id="{8D671B07-5EFC-4486-A155-1158AD16AAC1}"/>
                  </a:ext>
                </a:extLst>
              </p:cNvPr>
              <p:cNvSpPr txBox="1"/>
              <p:nvPr/>
            </p:nvSpPr>
            <p:spPr>
              <a:xfrm>
                <a:off x="10324904" y="6659857"/>
                <a:ext cx="3577631" cy="4789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744"/>
                  </a:lnSpc>
                </a:pPr>
                <a:r>
                  <a:rPr lang="pt-BR" sz="3200" dirty="0">
                    <a:solidFill>
                      <a:srgbClr val="FFFFFF"/>
                    </a:solidFill>
                    <a:latin typeface="Nunito Sans Bold" panose="020B0604020202020204" charset="0"/>
                  </a:rPr>
                  <a:t>Finalização</a:t>
                </a:r>
                <a:endParaRPr lang="en-US" sz="3200" dirty="0">
                  <a:solidFill>
                    <a:srgbClr val="FFFFFF"/>
                  </a:solidFill>
                  <a:latin typeface="Nunito Sans Bold" panose="020B0604020202020204" charset="0"/>
                </a:endParaRPr>
              </a:p>
            </p:txBody>
          </p:sp>
        </p:grpSp>
        <p:sp>
          <p:nvSpPr>
            <p:cNvPr id="44" name="TextBox 28">
              <a:extLst>
                <a:ext uri="{FF2B5EF4-FFF2-40B4-BE49-F238E27FC236}">
                  <a16:creationId xmlns:a16="http://schemas.microsoft.com/office/drawing/2014/main" id="{2DC60C3F-A033-4FCC-A848-EFBC12AC4443}"/>
                </a:ext>
              </a:extLst>
            </p:cNvPr>
            <p:cNvSpPr txBox="1"/>
            <p:nvPr/>
          </p:nvSpPr>
          <p:spPr>
            <a:xfrm>
              <a:off x="2078073" y="4601323"/>
              <a:ext cx="3647339" cy="478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44"/>
                </a:lnSpc>
              </a:pPr>
              <a:r>
                <a:rPr lang="pt-BR" sz="3200" dirty="0">
                  <a:solidFill>
                    <a:srgbClr val="FFFFFF"/>
                  </a:solidFill>
                  <a:latin typeface="Nunito Sans Bold"/>
                </a:rPr>
                <a:t>Problema e Público </a:t>
              </a:r>
              <a:endParaRPr lang="en-US" sz="3200" dirty="0">
                <a:solidFill>
                  <a:srgbClr val="FFFFFF"/>
                </a:solidFill>
                <a:latin typeface="Nunito Sans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01" t="-34825" r="-699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523875" y="992017"/>
            <a:ext cx="17240250" cy="8302965"/>
            <a:chOff x="0" y="0"/>
            <a:chExt cx="6862939" cy="30934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62939" cy="3093494"/>
            </a:xfrm>
            <a:custGeom>
              <a:avLst/>
              <a:gdLst/>
              <a:ahLst/>
              <a:cxnLst/>
              <a:rect l="l" t="t" r="r" b="b"/>
              <a:pathLst>
                <a:path w="6862939" h="3093494">
                  <a:moveTo>
                    <a:pt x="6738479" y="3093494"/>
                  </a:moveTo>
                  <a:lnTo>
                    <a:pt x="124460" y="3093494"/>
                  </a:lnTo>
                  <a:cubicBezTo>
                    <a:pt x="55880" y="3093494"/>
                    <a:pt x="0" y="3037614"/>
                    <a:pt x="0" y="29690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2969034"/>
                  </a:lnTo>
                  <a:cubicBezTo>
                    <a:pt x="6862939" y="3037614"/>
                    <a:pt x="6807059" y="3093494"/>
                    <a:pt x="6738479" y="309349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87488" y="3036250"/>
            <a:ext cx="5164506" cy="516450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38820" r="-1130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03735" y="1316437"/>
            <a:ext cx="908052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00"/>
              </a:lnSpc>
            </a:pPr>
            <a:r>
              <a:rPr lang="pt-BR" sz="6000" b="1" dirty="0">
                <a:ln w="22225">
                  <a:solidFill>
                    <a:schemeClr val="tx1"/>
                  </a:solidFill>
                  <a:prstDash val="solid"/>
                </a:ln>
                <a:latin typeface="Nunito Sans Heavy"/>
              </a:rPr>
              <a:t>Problema e Público-Alvo</a:t>
            </a:r>
            <a:endParaRPr lang="en-US" sz="6000" b="1" dirty="0">
              <a:ln w="22225">
                <a:solidFill>
                  <a:schemeClr val="tx1"/>
                </a:solidFill>
                <a:prstDash val="solid"/>
              </a:ln>
              <a:latin typeface="Nunito Sans Heav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5871" y="2890531"/>
            <a:ext cx="6353582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pt-BR" sz="4800" b="1" dirty="0">
                <a:ln w="22225">
                  <a:solidFill>
                    <a:srgbClr val="003300"/>
                  </a:solidFill>
                  <a:prstDash val="solid"/>
                </a:ln>
                <a:solidFill>
                  <a:srgbClr val="003300"/>
                </a:solidFill>
                <a:latin typeface="Nunito Sans Bold"/>
              </a:rPr>
              <a:t>Problema</a:t>
            </a:r>
            <a:endParaRPr lang="en-US" sz="4000" b="1" dirty="0">
              <a:ln w="22225">
                <a:solidFill>
                  <a:srgbClr val="003300"/>
                </a:solidFill>
                <a:prstDash val="solid"/>
              </a:ln>
              <a:solidFill>
                <a:srgbClr val="003300"/>
              </a:solidFill>
              <a:latin typeface="Nunito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427801" y="6448783"/>
            <a:ext cx="3690029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pt-BR" sz="4400" b="1" dirty="0">
                <a:ln w="22225">
                  <a:solidFill>
                    <a:srgbClr val="003300"/>
                  </a:solidFill>
                  <a:prstDash val="solid"/>
                </a:ln>
                <a:solidFill>
                  <a:srgbClr val="003300"/>
                </a:solidFill>
                <a:latin typeface="Nunito Sans Bold"/>
              </a:rPr>
              <a:t>Público-Alvo</a:t>
            </a:r>
            <a:endParaRPr lang="en-US" sz="4400" b="1" dirty="0">
              <a:ln w="22225">
                <a:solidFill>
                  <a:srgbClr val="003300"/>
                </a:solidFill>
                <a:prstDash val="solid"/>
              </a:ln>
              <a:solidFill>
                <a:srgbClr val="003300"/>
              </a:solidFill>
              <a:latin typeface="Nunito Sans Bold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F145731C-395C-4D0B-9345-4071DE912371}"/>
              </a:ext>
            </a:extLst>
          </p:cNvPr>
          <p:cNvSpPr txBox="1"/>
          <p:nvPr/>
        </p:nvSpPr>
        <p:spPr>
          <a:xfrm>
            <a:off x="6425935" y="7027126"/>
            <a:ext cx="10914613" cy="1339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4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Nosso projeto ajuda os pequenos e médios produtores rurais a ter fácil acesso ao crédito agrícola, buscando criar um ambiente mais justo e próspero para todos na agricultura.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390881-7671-4145-B83E-13C895D139C2}"/>
              </a:ext>
            </a:extLst>
          </p:cNvPr>
          <p:cNvSpPr txBox="1"/>
          <p:nvPr/>
        </p:nvSpPr>
        <p:spPr>
          <a:xfrm>
            <a:off x="6427801" y="3444682"/>
            <a:ext cx="110717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Pequenos e médios produtores rurais enfrentam dificuldades para obter empréstimos, gerando desigualdade econômica e prejudicando o desenvolvimento rural. Grandes propriedades recebem a maioria dos créditos, apesar de os pequenos produtores serem responsáveis por mais de 70% da produção de alimentos no Brasil. É crucial abordar essa desigualdade para promover um desenvolvimento rural equitativo e sustentável.</a:t>
            </a:r>
          </a:p>
          <a:p>
            <a:endParaRPr lang="en-US" dirty="0"/>
          </a:p>
        </p:txBody>
      </p:sp>
      <p:grpSp>
        <p:nvGrpSpPr>
          <p:cNvPr id="12" name="Group 42">
            <a:extLst>
              <a:ext uri="{FF2B5EF4-FFF2-40B4-BE49-F238E27FC236}">
                <a16:creationId xmlns:a16="http://schemas.microsoft.com/office/drawing/2014/main" id="{04961C40-A881-35DA-93CF-1EBCB460B37F}"/>
              </a:ext>
            </a:extLst>
          </p:cNvPr>
          <p:cNvGrpSpPr/>
          <p:nvPr/>
        </p:nvGrpSpPr>
        <p:grpSpPr>
          <a:xfrm>
            <a:off x="15837464" y="8565449"/>
            <a:ext cx="1459066" cy="1459066"/>
            <a:chOff x="8414466" y="8065637"/>
            <a:chExt cx="1459066" cy="1459066"/>
          </a:xfrm>
          <a:solidFill>
            <a:srgbClr val="B1C38D"/>
          </a:solidFill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B3A61A1B-2B7C-591E-770F-EF606A63BD7C}"/>
                </a:ext>
              </a:extLst>
            </p:cNvPr>
            <p:cNvGrpSpPr/>
            <p:nvPr/>
          </p:nvGrpSpPr>
          <p:grpSpPr>
            <a:xfrm>
              <a:off x="8414466" y="8065637"/>
              <a:ext cx="1459066" cy="1459066"/>
              <a:chOff x="0" y="0"/>
              <a:chExt cx="6350000" cy="6350000"/>
            </a:xfrm>
            <a:grpFill/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3E160F03-23A8-2177-68D8-7AD04DA35FF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9B786C04-FFF8-492D-1B94-26131481483F}"/>
                </a:ext>
              </a:extLst>
            </p:cNvPr>
            <p:cNvSpPr/>
            <p:nvPr/>
          </p:nvSpPr>
          <p:spPr>
            <a:xfrm rot="5400000">
              <a:off x="8858245" y="8795170"/>
              <a:ext cx="571508" cy="0"/>
            </a:xfrm>
            <a:prstGeom prst="line">
              <a:avLst/>
            </a:prstGeom>
            <a:grpFill/>
            <a:ln w="76200" cap="rnd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build="allAtOnce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36455" y="4066837"/>
            <a:ext cx="8329666" cy="4685905"/>
            <a:chOff x="0" y="0"/>
            <a:chExt cx="11289030" cy="6350000"/>
          </a:xfrm>
          <a:blipFill>
            <a:blip r:embed="rId3"/>
            <a:stretch>
              <a:fillRect l="-28183" t="-13174" r="-83162" b="-27635"/>
            </a:stretch>
          </a:blip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862269"/>
            <a:ext cx="8115300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0"/>
              </a:lnSpc>
            </a:pPr>
            <a:r>
              <a:rPr lang="pt-BR" sz="8000" dirty="0">
                <a:solidFill>
                  <a:srgbClr val="141414"/>
                </a:solidFill>
                <a:latin typeface="Nunito Sans Heavy"/>
              </a:rPr>
              <a:t>Solução</a:t>
            </a:r>
            <a:endParaRPr lang="en-US" sz="8000" dirty="0">
              <a:solidFill>
                <a:srgbClr val="141414"/>
              </a:solidFill>
              <a:latin typeface="Nunito Sans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088368"/>
            <a:ext cx="5520821" cy="46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pt-BR" sz="3600" dirty="0">
                <a:solidFill>
                  <a:srgbClr val="487307"/>
                </a:solidFill>
                <a:latin typeface="Nunito Sans Bold"/>
              </a:rPr>
              <a:t>e Benefícios Esperados</a:t>
            </a:r>
            <a:endParaRPr lang="en-US" sz="3600" dirty="0">
              <a:solidFill>
                <a:srgbClr val="487307"/>
              </a:solidFill>
              <a:latin typeface="Nunito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536413" y="1570611"/>
            <a:ext cx="6984360" cy="318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4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Nosso website oferece uma solução completa que permite que os produtores consultem seus scores de crédito, registrem dados de colheitas e utilizem análise preditiva para melhorar o desempenho de suas produções, tudo em um único ambiente online. Isso capacita os agricultores e promove o desenvolvimento sustentável das áreas rurais.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63037" y="840319"/>
            <a:ext cx="4680229" cy="56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6"/>
              </a:lnSpc>
            </a:pPr>
            <a:r>
              <a:rPr lang="pt-BR" sz="4800" dirty="0">
                <a:solidFill>
                  <a:srgbClr val="487307"/>
                </a:solidFill>
                <a:latin typeface="Nunito Sans Bold"/>
              </a:rPr>
              <a:t>Solução</a:t>
            </a:r>
            <a:endParaRPr lang="en-US" sz="4000" dirty="0">
              <a:solidFill>
                <a:srgbClr val="487307"/>
              </a:solidFill>
              <a:latin typeface="Nunito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30837" y="6566980"/>
            <a:ext cx="6989936" cy="2262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4"/>
              </a:lnSpc>
            </a:pPr>
            <a:r>
              <a:rPr lang="pt-B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Nossa solução busca beneficiar os produtores com decisões mais informadas, análises de risco precisas e fortalece as comunidades rurais, impulsionando o crescimento econômico e práticas sustentáveis na agricultura.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063037" y="5693749"/>
            <a:ext cx="6191356" cy="56938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6"/>
              </a:lnSpc>
            </a:pPr>
            <a:r>
              <a:rPr lang="pt-BR" sz="4800" dirty="0">
                <a:solidFill>
                  <a:srgbClr val="487307"/>
                </a:solidFill>
                <a:latin typeface="Nunito Sans Bold"/>
              </a:rPr>
              <a:t>Benefícios Esperados</a:t>
            </a:r>
            <a:endParaRPr lang="en-US" sz="4800" dirty="0">
              <a:solidFill>
                <a:srgbClr val="487307"/>
              </a:solidFill>
              <a:latin typeface="Nunito Sans Bold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1028700" y="-199885"/>
            <a:ext cx="8330602" cy="1228585"/>
            <a:chOff x="0" y="0"/>
            <a:chExt cx="5055647" cy="7456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55647" cy="745600"/>
            </a:xfrm>
            <a:custGeom>
              <a:avLst/>
              <a:gdLst/>
              <a:ahLst/>
              <a:cxnLst/>
              <a:rect l="l" t="t" r="r" b="b"/>
              <a:pathLst>
                <a:path w="5055647" h="745600">
                  <a:moveTo>
                    <a:pt x="4931187" y="745600"/>
                  </a:moveTo>
                  <a:lnTo>
                    <a:pt x="124460" y="745600"/>
                  </a:lnTo>
                  <a:cubicBezTo>
                    <a:pt x="55880" y="745600"/>
                    <a:pt x="0" y="689720"/>
                    <a:pt x="0" y="621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621140"/>
                  </a:lnTo>
                  <a:cubicBezTo>
                    <a:pt x="5055647" y="689720"/>
                    <a:pt x="4999767" y="745600"/>
                    <a:pt x="4931187" y="74560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7" name="Group 42">
            <a:extLst>
              <a:ext uri="{FF2B5EF4-FFF2-40B4-BE49-F238E27FC236}">
                <a16:creationId xmlns:a16="http://schemas.microsoft.com/office/drawing/2014/main" id="{C83C10A5-C958-15BF-B257-9F6B3DC37404}"/>
              </a:ext>
            </a:extLst>
          </p:cNvPr>
          <p:cNvGrpSpPr/>
          <p:nvPr/>
        </p:nvGrpSpPr>
        <p:grpSpPr>
          <a:xfrm>
            <a:off x="1828800" y="8023209"/>
            <a:ext cx="1459066" cy="1459066"/>
            <a:chOff x="8414466" y="8065637"/>
            <a:chExt cx="1459066" cy="1459066"/>
          </a:xfrm>
          <a:solidFill>
            <a:srgbClr val="B1C38D"/>
          </a:solidFill>
        </p:grpSpPr>
        <p:grpSp>
          <p:nvGrpSpPr>
            <p:cNvPr id="38" name="Group 4">
              <a:extLst>
                <a:ext uri="{FF2B5EF4-FFF2-40B4-BE49-F238E27FC236}">
                  <a16:creationId xmlns:a16="http://schemas.microsoft.com/office/drawing/2014/main" id="{1C107D8E-9A3B-921A-19B1-1BD4F6A36187}"/>
                </a:ext>
              </a:extLst>
            </p:cNvPr>
            <p:cNvGrpSpPr/>
            <p:nvPr/>
          </p:nvGrpSpPr>
          <p:grpSpPr>
            <a:xfrm>
              <a:off x="8414466" y="8065637"/>
              <a:ext cx="1459066" cy="1459066"/>
              <a:chOff x="0" y="0"/>
              <a:chExt cx="6350000" cy="6350000"/>
            </a:xfrm>
            <a:grpFill/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FFF0D3E2-C9F3-BA37-D564-ADF804D35AD9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9" name="AutoShape 6">
              <a:extLst>
                <a:ext uri="{FF2B5EF4-FFF2-40B4-BE49-F238E27FC236}">
                  <a16:creationId xmlns:a16="http://schemas.microsoft.com/office/drawing/2014/main" id="{E7A0D899-CD3F-E3E8-B522-BE2400221887}"/>
                </a:ext>
              </a:extLst>
            </p:cNvPr>
            <p:cNvSpPr/>
            <p:nvPr/>
          </p:nvSpPr>
          <p:spPr>
            <a:xfrm rot="5400000">
              <a:off x="8858245" y="8795170"/>
              <a:ext cx="571508" cy="0"/>
            </a:xfrm>
            <a:prstGeom prst="line">
              <a:avLst/>
            </a:prstGeom>
            <a:grpFill/>
            <a:ln w="76200" cap="rnd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01F8191-1C97-EB40-FA38-B75F05CD38DA}"/>
              </a:ext>
            </a:extLst>
          </p:cNvPr>
          <p:cNvGrpSpPr/>
          <p:nvPr/>
        </p:nvGrpSpPr>
        <p:grpSpPr>
          <a:xfrm>
            <a:off x="9999705" y="5399136"/>
            <a:ext cx="864000" cy="864000"/>
            <a:chOff x="9999705" y="5399136"/>
            <a:chExt cx="864000" cy="864000"/>
          </a:xfrm>
        </p:grpSpPr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D12666E2-12BD-2735-F53B-4FE5AFEF7848}"/>
                </a:ext>
              </a:extLst>
            </p:cNvPr>
            <p:cNvGrpSpPr/>
            <p:nvPr/>
          </p:nvGrpSpPr>
          <p:grpSpPr>
            <a:xfrm>
              <a:off x="9999705" y="5399136"/>
              <a:ext cx="864000" cy="864000"/>
              <a:chOff x="0" y="0"/>
              <a:chExt cx="5883476" cy="5958239"/>
            </a:xfrm>
            <a:solidFill>
              <a:srgbClr val="B17634"/>
            </a:solidFill>
          </p:grpSpPr>
          <p:sp>
            <p:nvSpPr>
              <p:cNvPr id="46" name="Freeform 11">
                <a:extLst>
                  <a:ext uri="{FF2B5EF4-FFF2-40B4-BE49-F238E27FC236}">
                    <a16:creationId xmlns:a16="http://schemas.microsoft.com/office/drawing/2014/main" id="{29E58AEB-FAC7-B9B9-C016-FF1084246E81}"/>
                  </a:ext>
                </a:extLst>
              </p:cNvPr>
              <p:cNvSpPr/>
              <p:nvPr/>
            </p:nvSpPr>
            <p:spPr>
              <a:xfrm>
                <a:off x="0" y="0"/>
                <a:ext cx="5883476" cy="5958239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pt-BR" dirty="0">
                  <a:solidFill>
                    <a:srgbClr val="B17634"/>
                  </a:solidFill>
                </a:endParaRPr>
              </a:p>
            </p:txBody>
          </p:sp>
        </p:grpSp>
        <p:pic>
          <p:nvPicPr>
            <p:cNvPr id="18" name="Gráfico 17" descr="Planta">
              <a:extLst>
                <a:ext uri="{FF2B5EF4-FFF2-40B4-BE49-F238E27FC236}">
                  <a16:creationId xmlns:a16="http://schemas.microsoft.com/office/drawing/2014/main" id="{684E9239-0BFA-1D6A-D3D6-4D1C3D620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8145" y="5450428"/>
              <a:ext cx="756000" cy="756000"/>
            </a:xfrm>
            <a:prstGeom prst="rect">
              <a:avLst/>
            </a:prstGeom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7F6C7F5-AC91-48B8-DCB3-B9668EBA20D4}"/>
              </a:ext>
            </a:extLst>
          </p:cNvPr>
          <p:cNvGrpSpPr/>
          <p:nvPr/>
        </p:nvGrpSpPr>
        <p:grpSpPr>
          <a:xfrm>
            <a:off x="9999705" y="545706"/>
            <a:ext cx="864000" cy="864000"/>
            <a:chOff x="9999705" y="545706"/>
            <a:chExt cx="864000" cy="864000"/>
          </a:xfrm>
        </p:grpSpPr>
        <p:grpSp>
          <p:nvGrpSpPr>
            <p:cNvPr id="41" name="Group 10">
              <a:extLst>
                <a:ext uri="{FF2B5EF4-FFF2-40B4-BE49-F238E27FC236}">
                  <a16:creationId xmlns:a16="http://schemas.microsoft.com/office/drawing/2014/main" id="{5FE529D3-DDB0-2BBE-0118-D64235803C1C}"/>
                </a:ext>
              </a:extLst>
            </p:cNvPr>
            <p:cNvGrpSpPr/>
            <p:nvPr/>
          </p:nvGrpSpPr>
          <p:grpSpPr>
            <a:xfrm>
              <a:off x="9999705" y="545706"/>
              <a:ext cx="864000" cy="864000"/>
              <a:chOff x="-6684827" y="4904520"/>
              <a:chExt cx="5883476" cy="5958239"/>
            </a:xfrm>
            <a:solidFill>
              <a:srgbClr val="B17634"/>
            </a:solidFill>
          </p:grpSpPr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C4986747-B78E-31FD-5450-3742B8219F77}"/>
                  </a:ext>
                </a:extLst>
              </p:cNvPr>
              <p:cNvSpPr/>
              <p:nvPr/>
            </p:nvSpPr>
            <p:spPr>
              <a:xfrm>
                <a:off x="-6684827" y="4904520"/>
                <a:ext cx="5883476" cy="5958239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pt-BR" dirty="0">
                  <a:solidFill>
                    <a:srgbClr val="B17634"/>
                  </a:solidFill>
                </a:endParaRPr>
              </a:p>
            </p:txBody>
          </p:sp>
        </p:grpSp>
        <p:pic>
          <p:nvPicPr>
            <p:cNvPr id="48" name="Gráfico 47" descr="Engrenagem única">
              <a:extLst>
                <a:ext uri="{FF2B5EF4-FFF2-40B4-BE49-F238E27FC236}">
                  <a16:creationId xmlns:a16="http://schemas.microsoft.com/office/drawing/2014/main" id="{8806EB1C-687C-C28C-5A7E-987FB297A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012" y="581572"/>
              <a:ext cx="792267" cy="7922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361F315A-12BE-B079-A7C4-DEECFADD600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142" b="-545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8285443" y="3194656"/>
            <a:ext cx="9463869" cy="416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24"/>
              </a:lnSpc>
            </a:pPr>
            <a:endParaRPr lang="en-US" sz="2400" dirty="0">
              <a:latin typeface="Arial" panose="020B0604020202020204" pitchFamily="34" charset="0"/>
              <a:ea typeface="Adobe Gothic Std B" panose="020B08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2" name="Solução AgroFácil">
            <a:hlinkClick r:id="" action="ppaction://media"/>
            <a:extLst>
              <a:ext uri="{FF2B5EF4-FFF2-40B4-BE49-F238E27FC236}">
                <a16:creationId xmlns:a16="http://schemas.microsoft.com/office/drawing/2014/main" id="{87D9811C-75E2-7952-AFF4-0FEF65FB0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500" y="107156"/>
            <a:ext cx="17907000" cy="10072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6" name="Group 30">
            <a:extLst>
              <a:ext uri="{FF2B5EF4-FFF2-40B4-BE49-F238E27FC236}">
                <a16:creationId xmlns:a16="http://schemas.microsoft.com/office/drawing/2014/main" id="{F3E86F8A-4DF1-B6CE-A2DE-6BA5A1EB4618}"/>
              </a:ext>
            </a:extLst>
          </p:cNvPr>
          <p:cNvGrpSpPr/>
          <p:nvPr/>
        </p:nvGrpSpPr>
        <p:grpSpPr>
          <a:xfrm>
            <a:off x="13258799" y="1672910"/>
            <a:ext cx="5029201" cy="1228585"/>
            <a:chOff x="0" y="0"/>
            <a:chExt cx="5055647" cy="745600"/>
          </a:xfrm>
          <a:solidFill>
            <a:srgbClr val="E0E7D1"/>
          </a:solidFill>
        </p:grpSpPr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7EF7A48B-7826-F13F-8D02-53C1BC2CC5F1}"/>
                </a:ext>
              </a:extLst>
            </p:cNvPr>
            <p:cNvSpPr/>
            <p:nvPr/>
          </p:nvSpPr>
          <p:spPr>
            <a:xfrm>
              <a:off x="0" y="0"/>
              <a:ext cx="5055647" cy="745600"/>
            </a:xfrm>
            <a:custGeom>
              <a:avLst/>
              <a:gdLst/>
              <a:ahLst/>
              <a:cxnLst/>
              <a:rect l="l" t="t" r="r" b="b"/>
              <a:pathLst>
                <a:path w="5055647" h="745600">
                  <a:moveTo>
                    <a:pt x="4931187" y="745600"/>
                  </a:moveTo>
                  <a:lnTo>
                    <a:pt x="124460" y="745600"/>
                  </a:lnTo>
                  <a:cubicBezTo>
                    <a:pt x="55880" y="745600"/>
                    <a:pt x="0" y="689720"/>
                    <a:pt x="0" y="621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621140"/>
                  </a:lnTo>
                  <a:cubicBezTo>
                    <a:pt x="5055647" y="689720"/>
                    <a:pt x="4999767" y="745600"/>
                    <a:pt x="4931187" y="7456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6A2B03-0B60-5F49-FD1E-ADB8A0744881}"/>
              </a:ext>
            </a:extLst>
          </p:cNvPr>
          <p:cNvSpPr txBox="1"/>
          <p:nvPr/>
        </p:nvSpPr>
        <p:spPr>
          <a:xfrm>
            <a:off x="14332672" y="1694420"/>
            <a:ext cx="4152901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600"/>
              </a:lnSpc>
            </a:pPr>
            <a:r>
              <a:rPr lang="pt-BR" sz="4400" b="1" dirty="0">
                <a:solidFill>
                  <a:srgbClr val="6F8F30"/>
                </a:solidFill>
                <a:latin typeface="Nunito Sans Heavy"/>
              </a:rPr>
              <a:t>Ligue o Som!</a:t>
            </a:r>
            <a:endParaRPr lang="en-US" sz="4400" b="1" dirty="0">
              <a:solidFill>
                <a:srgbClr val="6F8F30"/>
              </a:solidFill>
              <a:latin typeface="Nunito Sans Heavy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0F29F78-6931-E379-DF6F-1A085D1EEE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359" y="1943100"/>
            <a:ext cx="819427" cy="72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92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5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1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3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417;p48">
            <a:extLst>
              <a:ext uri="{FF2B5EF4-FFF2-40B4-BE49-F238E27FC236}">
                <a16:creationId xmlns:a16="http://schemas.microsoft.com/office/drawing/2014/main" id="{379889BB-3BBA-E0BB-4D4C-9BF7B4585236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754164">
            <a:off x="174458" y="1366864"/>
            <a:ext cx="1274810" cy="12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2"/>
          <p:cNvSpPr txBox="1"/>
          <p:nvPr/>
        </p:nvSpPr>
        <p:spPr>
          <a:xfrm>
            <a:off x="1028700" y="3130128"/>
            <a:ext cx="4205388" cy="201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00"/>
              </a:lnSpc>
            </a:pPr>
            <a:r>
              <a:rPr lang="pt-BR" sz="8000" dirty="0">
                <a:solidFill>
                  <a:srgbClr val="141414"/>
                </a:solidFill>
                <a:latin typeface="Nunito Sans Heavy"/>
              </a:rPr>
              <a:t>Nosso</a:t>
            </a:r>
          </a:p>
          <a:p>
            <a:pPr>
              <a:lnSpc>
                <a:spcPts val="7600"/>
              </a:lnSpc>
            </a:pPr>
            <a:r>
              <a:rPr lang="pt-BR" sz="8000" dirty="0">
                <a:solidFill>
                  <a:srgbClr val="141414"/>
                </a:solidFill>
                <a:latin typeface="Nunito Sans Heavy"/>
              </a:rPr>
              <a:t>Time</a:t>
            </a:r>
            <a:endParaRPr lang="en-US" sz="8000" dirty="0">
              <a:solidFill>
                <a:srgbClr val="141414"/>
              </a:solidFill>
              <a:latin typeface="Nunito Sans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480751"/>
            <a:ext cx="4205388" cy="46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pt-BR" sz="3600" dirty="0" err="1">
                <a:solidFill>
                  <a:srgbClr val="487307"/>
                </a:solidFill>
                <a:latin typeface="Nunito Sans Bold"/>
              </a:rPr>
              <a:t>AgroFácil</a:t>
            </a:r>
            <a:endParaRPr lang="en-US" sz="3600" dirty="0">
              <a:solidFill>
                <a:srgbClr val="487307"/>
              </a:solidFill>
              <a:latin typeface="Nunito Sans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28700" y="-190500"/>
            <a:ext cx="3523908" cy="2773810"/>
            <a:chOff x="0" y="0"/>
            <a:chExt cx="2138577" cy="12281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38577" cy="1228131"/>
            </a:xfrm>
            <a:custGeom>
              <a:avLst/>
              <a:gdLst/>
              <a:ahLst/>
              <a:cxnLst/>
              <a:rect l="l" t="t" r="r" b="b"/>
              <a:pathLst>
                <a:path w="2138577" h="1228131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8FB7FC7A-0464-44B1-B18B-86DEE8512A42}"/>
              </a:ext>
            </a:extLst>
          </p:cNvPr>
          <p:cNvSpPr txBox="1"/>
          <p:nvPr/>
        </p:nvSpPr>
        <p:spPr>
          <a:xfrm>
            <a:off x="5063332" y="4110799"/>
            <a:ext cx="4919169" cy="103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pt-BR" sz="3200" dirty="0">
                <a:solidFill>
                  <a:srgbClr val="141414"/>
                </a:solidFill>
                <a:latin typeface="Nunito Sans Heavy"/>
              </a:rPr>
              <a:t>F</a:t>
            </a:r>
            <a:r>
              <a:rPr lang="en-US" sz="3200" dirty="0" err="1">
                <a:solidFill>
                  <a:srgbClr val="141414"/>
                </a:solidFill>
                <a:latin typeface="Nunito Sans Heavy"/>
              </a:rPr>
              <a:t>ábio</a:t>
            </a:r>
            <a:r>
              <a:rPr lang="en-US" sz="3200" dirty="0">
                <a:solidFill>
                  <a:srgbClr val="141414"/>
                </a:solidFill>
                <a:latin typeface="Nunito Sans Heavy"/>
              </a:rPr>
              <a:t> Pereira </a:t>
            </a:r>
          </a:p>
          <a:p>
            <a:pPr algn="ctr">
              <a:lnSpc>
                <a:spcPts val="3996"/>
              </a:lnSpc>
            </a:pPr>
            <a:r>
              <a:rPr lang="en-US" sz="3200" dirty="0">
                <a:solidFill>
                  <a:srgbClr val="141414"/>
                </a:solidFill>
                <a:latin typeface="Nunito Sans Heavy"/>
              </a:rPr>
              <a:t>de Lima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F652C630-AFD4-4021-A9EB-28C4AA7A60AD}"/>
              </a:ext>
            </a:extLst>
          </p:cNvPr>
          <p:cNvSpPr txBox="1"/>
          <p:nvPr/>
        </p:nvSpPr>
        <p:spPr>
          <a:xfrm>
            <a:off x="9394300" y="4110798"/>
            <a:ext cx="4919169" cy="103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pt-BR" sz="3200" dirty="0">
                <a:solidFill>
                  <a:srgbClr val="141414"/>
                </a:solidFill>
                <a:latin typeface="Nunito Sans Heavy"/>
              </a:rPr>
              <a:t>Giovanna Cardoso </a:t>
            </a:r>
            <a:r>
              <a:rPr lang="pt-BR" sz="3200" dirty="0" err="1">
                <a:solidFill>
                  <a:srgbClr val="141414"/>
                </a:solidFill>
                <a:latin typeface="Nunito Sans Heavy"/>
              </a:rPr>
              <a:t>Satorres</a:t>
            </a:r>
            <a:endParaRPr lang="en-US" sz="3200" dirty="0">
              <a:solidFill>
                <a:srgbClr val="141414"/>
              </a:solidFill>
              <a:latin typeface="Nunito Sans Heavy"/>
            </a:endParaRP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3CE111D-5A43-43FF-9948-01A7B5602392}"/>
              </a:ext>
            </a:extLst>
          </p:cNvPr>
          <p:cNvSpPr txBox="1"/>
          <p:nvPr/>
        </p:nvSpPr>
        <p:spPr>
          <a:xfrm>
            <a:off x="13697559" y="4110798"/>
            <a:ext cx="4919169" cy="103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pt-BR" sz="3200" dirty="0" err="1">
                <a:solidFill>
                  <a:srgbClr val="141414"/>
                </a:solidFill>
                <a:latin typeface="Nunito Sans Heavy"/>
              </a:rPr>
              <a:t>Giullia</a:t>
            </a:r>
            <a:r>
              <a:rPr lang="pt-BR" sz="3200" dirty="0">
                <a:solidFill>
                  <a:srgbClr val="141414"/>
                </a:solidFill>
                <a:latin typeface="Nunito Sans Heavy"/>
              </a:rPr>
              <a:t> Bianca</a:t>
            </a:r>
          </a:p>
          <a:p>
            <a:pPr algn="ctr">
              <a:lnSpc>
                <a:spcPts val="3996"/>
              </a:lnSpc>
            </a:pPr>
            <a:r>
              <a:rPr lang="pt-BR" sz="3200" dirty="0">
                <a:solidFill>
                  <a:srgbClr val="141414"/>
                </a:solidFill>
                <a:latin typeface="Nunito Sans Heavy"/>
              </a:rPr>
              <a:t>Rocha Souza</a:t>
            </a:r>
            <a:endParaRPr lang="en-US" sz="3200" dirty="0">
              <a:solidFill>
                <a:srgbClr val="141414"/>
              </a:solidFill>
              <a:latin typeface="Nunito Sans Heavy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6A2492B-98D9-4955-ADAB-07C32D132E71}"/>
              </a:ext>
            </a:extLst>
          </p:cNvPr>
          <p:cNvSpPr txBox="1"/>
          <p:nvPr/>
        </p:nvSpPr>
        <p:spPr>
          <a:xfrm>
            <a:off x="7553069" y="9096251"/>
            <a:ext cx="4919169" cy="103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pt-BR" sz="3200" dirty="0">
                <a:solidFill>
                  <a:srgbClr val="141414"/>
                </a:solidFill>
                <a:latin typeface="Nunito Sans Heavy"/>
              </a:rPr>
              <a:t>Gustavo </a:t>
            </a:r>
          </a:p>
          <a:p>
            <a:pPr algn="ctr">
              <a:lnSpc>
                <a:spcPts val="3996"/>
              </a:lnSpc>
            </a:pPr>
            <a:r>
              <a:rPr lang="pt-BR" sz="3200" dirty="0" err="1">
                <a:solidFill>
                  <a:srgbClr val="141414"/>
                </a:solidFill>
                <a:latin typeface="Nunito Sans Heavy"/>
              </a:rPr>
              <a:t>Semenuk</a:t>
            </a:r>
            <a:endParaRPr lang="en-US" sz="3200" dirty="0">
              <a:solidFill>
                <a:srgbClr val="141414"/>
              </a:solidFill>
              <a:latin typeface="Nunito Sans Heavy"/>
            </a:endParaRP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BE514005-B580-4C60-B231-A4382D6542DB}"/>
              </a:ext>
            </a:extLst>
          </p:cNvPr>
          <p:cNvSpPr txBox="1"/>
          <p:nvPr/>
        </p:nvSpPr>
        <p:spPr>
          <a:xfrm>
            <a:off x="11300320" y="9075816"/>
            <a:ext cx="6522114" cy="102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6"/>
              </a:lnSpc>
            </a:pPr>
            <a:r>
              <a:rPr lang="pt-BR" sz="3200" dirty="0">
                <a:solidFill>
                  <a:srgbClr val="141414"/>
                </a:solidFill>
                <a:latin typeface="Nunito Sans Heavy"/>
              </a:rPr>
              <a:t>Rafael Luiz Custódio </a:t>
            </a:r>
          </a:p>
          <a:p>
            <a:pPr algn="ctr">
              <a:lnSpc>
                <a:spcPts val="3996"/>
              </a:lnSpc>
            </a:pPr>
            <a:r>
              <a:rPr lang="pt-BR" sz="3200" dirty="0">
                <a:solidFill>
                  <a:srgbClr val="141414"/>
                </a:solidFill>
                <a:latin typeface="Nunito Sans Heavy"/>
              </a:rPr>
              <a:t>Guimarães</a:t>
            </a:r>
            <a:endParaRPr lang="en-US" sz="3200" dirty="0">
              <a:solidFill>
                <a:srgbClr val="141414"/>
              </a:solidFill>
              <a:latin typeface="Nunito Sans Heavy"/>
            </a:endParaRPr>
          </a:p>
        </p:txBody>
      </p:sp>
      <p:pic>
        <p:nvPicPr>
          <p:cNvPr id="31" name="Google Shape;417;p48">
            <a:extLst>
              <a:ext uri="{FF2B5EF4-FFF2-40B4-BE49-F238E27FC236}">
                <a16:creationId xmlns:a16="http://schemas.microsoft.com/office/drawing/2014/main" id="{8ECFBFC6-EC18-45E9-B471-7CCE6242956C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401884">
            <a:off x="4148831" y="5237459"/>
            <a:ext cx="1535352" cy="1620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8"/>
          <p:cNvGrpSpPr/>
          <p:nvPr/>
        </p:nvGrpSpPr>
        <p:grpSpPr>
          <a:xfrm>
            <a:off x="1028700" y="6309838"/>
            <a:ext cx="3523908" cy="4150807"/>
            <a:chOff x="0" y="0"/>
            <a:chExt cx="2138577" cy="12281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8577" cy="1228131"/>
            </a:xfrm>
            <a:custGeom>
              <a:avLst/>
              <a:gdLst/>
              <a:ahLst/>
              <a:cxnLst/>
              <a:rect l="l" t="t" r="r" b="b"/>
              <a:pathLst>
                <a:path w="2138577" h="1228131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F3C292CB-9DBF-22D8-0765-B50F780A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969" y="5490967"/>
            <a:ext cx="3333367" cy="3261294"/>
          </a:xfrm>
          <a:prstGeom prst="ellipse">
            <a:avLst/>
          </a:prstGeom>
          <a:ln w="63500" cap="rnd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6B59A06-8CCA-0DD2-C893-AA5FB21C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44" y="499869"/>
            <a:ext cx="3187700" cy="3327400"/>
          </a:xfrm>
          <a:prstGeom prst="ellipse">
            <a:avLst/>
          </a:prstGeom>
          <a:ln w="63500" cap="rnd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376453F-538E-1630-9861-F957F200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106" y="535617"/>
            <a:ext cx="3161530" cy="3255904"/>
          </a:xfrm>
          <a:prstGeom prst="ellipse">
            <a:avLst/>
          </a:prstGeom>
          <a:ln w="63500" cap="rnd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5DCEB9-C14F-8E37-FD68-9DA3B7F8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378" y="535617"/>
            <a:ext cx="3161529" cy="3255904"/>
          </a:xfrm>
          <a:prstGeom prst="ellipse">
            <a:avLst/>
          </a:prstGeom>
          <a:ln w="63500" cap="rnd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85AC529-7C82-2A37-50CF-13F88FEB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753" y="5539401"/>
            <a:ext cx="3189250" cy="3212860"/>
          </a:xfrm>
          <a:prstGeom prst="ellipse">
            <a:avLst/>
          </a:prstGeom>
          <a:ln w="63500" cap="rnd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42">
            <a:extLst>
              <a:ext uri="{FF2B5EF4-FFF2-40B4-BE49-F238E27FC236}">
                <a16:creationId xmlns:a16="http://schemas.microsoft.com/office/drawing/2014/main" id="{BB7AC35B-0B46-4DB0-2C6E-5D8D6B4357A7}"/>
              </a:ext>
            </a:extLst>
          </p:cNvPr>
          <p:cNvGrpSpPr/>
          <p:nvPr/>
        </p:nvGrpSpPr>
        <p:grpSpPr>
          <a:xfrm>
            <a:off x="3823075" y="8346283"/>
            <a:ext cx="1459066" cy="1459066"/>
            <a:chOff x="8414466" y="8065637"/>
            <a:chExt cx="1459066" cy="1459066"/>
          </a:xfrm>
          <a:solidFill>
            <a:srgbClr val="B1C38D"/>
          </a:solidFill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AA98CAEF-3C87-79B0-69A0-1E850D7C0376}"/>
                </a:ext>
              </a:extLst>
            </p:cNvPr>
            <p:cNvGrpSpPr/>
            <p:nvPr/>
          </p:nvGrpSpPr>
          <p:grpSpPr>
            <a:xfrm>
              <a:off x="8414466" y="8065637"/>
              <a:ext cx="1459066" cy="1459066"/>
              <a:chOff x="0" y="0"/>
              <a:chExt cx="6350000" cy="6350000"/>
            </a:xfrm>
            <a:grpFill/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023E7A5B-BC2E-D16B-D087-32924E6F53D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DA4F95F7-432D-598B-42CB-8024866B1E19}"/>
                </a:ext>
              </a:extLst>
            </p:cNvPr>
            <p:cNvSpPr/>
            <p:nvPr/>
          </p:nvSpPr>
          <p:spPr>
            <a:xfrm rot="5400000">
              <a:off x="8858245" y="8795170"/>
              <a:ext cx="571508" cy="0"/>
            </a:xfrm>
            <a:prstGeom prst="line">
              <a:avLst/>
            </a:prstGeom>
            <a:grpFill/>
            <a:ln w="76200" cap="rnd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42" b="-545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4305300"/>
            <a:ext cx="18288000" cy="5981700"/>
          </a:xfrm>
          <a:custGeom>
            <a:avLst/>
            <a:gdLst/>
            <a:ahLst/>
            <a:cxnLst/>
            <a:rect l="l" t="t" r="r" b="b"/>
            <a:pathLst>
              <a:path w="18288000" h="5423682">
                <a:moveTo>
                  <a:pt x="0" y="0"/>
                </a:moveTo>
                <a:lnTo>
                  <a:pt x="18288000" y="0"/>
                </a:lnTo>
                <a:lnTo>
                  <a:pt x="18288000" y="5423682"/>
                </a:lnTo>
                <a:lnTo>
                  <a:pt x="0" y="5423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 t="-114325" b="-106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295400" y="4305299"/>
            <a:ext cx="11851283" cy="508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160"/>
              </a:lnSpc>
            </a:pPr>
            <a:r>
              <a:rPr lang="pt-BR" sz="115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Nunito Sans Heavy"/>
              </a:rPr>
              <a:t>OBRIGADO!</a:t>
            </a:r>
            <a:endParaRPr lang="en-US" sz="11500" b="1" dirty="0">
              <a:ln w="222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Nunito Sans Heavy"/>
            </a:endParaRPr>
          </a:p>
          <a:p>
            <a:pPr>
              <a:lnSpc>
                <a:spcPts val="20160"/>
              </a:lnSpc>
            </a:pPr>
            <a:endParaRPr lang="en-US" sz="14400" spc="2390" dirty="0">
              <a:solidFill>
                <a:srgbClr val="FFFFFF"/>
              </a:solidFill>
              <a:latin typeface="Nunito Sans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5400" y="6889148"/>
            <a:ext cx="8915400" cy="729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pt-BR" sz="4200" dirty="0">
                <a:solidFill>
                  <a:srgbClr val="FFFFFF"/>
                </a:solidFill>
                <a:latin typeface="Nunito Sans Bold"/>
              </a:rPr>
              <a:t>Acompanhe as nossas redes sociais:</a:t>
            </a:r>
            <a:endParaRPr lang="en-US" sz="4200" dirty="0">
              <a:solidFill>
                <a:srgbClr val="FFFFFF"/>
              </a:solidFill>
              <a:latin typeface="Nunito Sans 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A8F55C-E103-4EE7-B2F7-5E266850EACE}"/>
              </a:ext>
            </a:extLst>
          </p:cNvPr>
          <p:cNvGrpSpPr/>
          <p:nvPr/>
        </p:nvGrpSpPr>
        <p:grpSpPr>
          <a:xfrm>
            <a:off x="14174290" y="2972605"/>
            <a:ext cx="2705102" cy="2665390"/>
            <a:chOff x="8285751" y="2939995"/>
            <a:chExt cx="1695717" cy="1674936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00B65407-AC80-46A5-96C0-5251257B8AA0}"/>
                </a:ext>
              </a:extLst>
            </p:cNvPr>
            <p:cNvSpPr/>
            <p:nvPr/>
          </p:nvSpPr>
          <p:spPr>
            <a:xfrm>
              <a:off x="8306533" y="2939996"/>
              <a:ext cx="1674935" cy="1674935"/>
            </a:xfrm>
            <a:custGeom>
              <a:avLst/>
              <a:gdLst/>
              <a:ahLst/>
              <a:cxnLst/>
              <a:rect l="l" t="t" r="r" b="b"/>
              <a:pathLst>
                <a:path w="1674935" h="1674935">
                  <a:moveTo>
                    <a:pt x="0" y="0"/>
                  </a:moveTo>
                  <a:lnTo>
                    <a:pt x="1674934" y="0"/>
                  </a:lnTo>
                  <a:lnTo>
                    <a:pt x="1674934" y="1674934"/>
                  </a:lnTo>
                  <a:lnTo>
                    <a:pt x="0" y="167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761E530B-9620-491C-89E2-45D86046D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751" y="2939995"/>
              <a:ext cx="1674935" cy="16749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35E87-5099-43C0-B6EE-C139891535F0}"/>
              </a:ext>
            </a:extLst>
          </p:cNvPr>
          <p:cNvGrpSpPr/>
          <p:nvPr/>
        </p:nvGrpSpPr>
        <p:grpSpPr>
          <a:xfrm>
            <a:off x="1295399" y="8110188"/>
            <a:ext cx="6211805" cy="1351274"/>
            <a:chOff x="1295399" y="8110188"/>
            <a:chExt cx="6211805" cy="1351274"/>
          </a:xfrm>
        </p:grpSpPr>
        <p:sp>
          <p:nvSpPr>
            <p:cNvPr id="7" name="TextBox 7"/>
            <p:cNvSpPr txBox="1"/>
            <p:nvPr/>
          </p:nvSpPr>
          <p:spPr>
            <a:xfrm>
              <a:off x="2109030" y="8940422"/>
              <a:ext cx="5398173" cy="474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4"/>
                </a:lnSpc>
              </a:pPr>
              <a:r>
                <a:rPr lang="en-US" sz="3200" spc="-64" dirty="0">
                  <a:solidFill>
                    <a:srgbClr val="FFFFFF"/>
                  </a:solidFill>
                  <a:latin typeface="Source Sans Pro"/>
                </a:rPr>
                <a:t>@projetoagrofacil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C58CFDDB-F662-479D-B6B3-8BE3D5C4BB69}"/>
                </a:ext>
              </a:extLst>
            </p:cNvPr>
            <p:cNvSpPr txBox="1"/>
            <p:nvPr/>
          </p:nvSpPr>
          <p:spPr>
            <a:xfrm>
              <a:off x="2109031" y="8137328"/>
              <a:ext cx="5398173" cy="474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4"/>
                </a:lnSpc>
              </a:pPr>
              <a:r>
                <a:rPr lang="en-US" sz="3200" spc="-64" dirty="0">
                  <a:solidFill>
                    <a:srgbClr val="FFFFFF"/>
                  </a:solidFill>
                  <a:latin typeface="Source Sans Pro"/>
                </a:rPr>
                <a:t>@projetoagrofacil</a:t>
              </a:r>
            </a:p>
          </p:txBody>
        </p:sp>
        <p:pic>
          <p:nvPicPr>
            <p:cNvPr id="5128" name="Picture 8" descr="Ícone Instagram PNG transparente - StickPNG">
              <a:extLst>
                <a:ext uri="{FF2B5EF4-FFF2-40B4-BE49-F238E27FC236}">
                  <a16:creationId xmlns:a16="http://schemas.microsoft.com/office/drawing/2014/main" id="{45F2E873-88EF-47FF-AA15-81AD4E5EC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8110188"/>
              <a:ext cx="572327" cy="572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Logo do linkedin - ícones de social grátis">
              <a:extLst>
                <a:ext uri="{FF2B5EF4-FFF2-40B4-BE49-F238E27FC236}">
                  <a16:creationId xmlns:a16="http://schemas.microsoft.com/office/drawing/2014/main" id="{D463ED1A-9A46-4052-883E-7837FB705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399" y="8889135"/>
              <a:ext cx="572327" cy="572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259</Words>
  <Application>Microsoft Office PowerPoint</Application>
  <PresentationFormat>Personalizar</PresentationFormat>
  <Paragraphs>46</Paragraphs>
  <Slides>7</Slides>
  <Notes>4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Source Sans Pro</vt:lpstr>
      <vt:lpstr>Nunito Sans Heavy</vt:lpstr>
      <vt:lpstr>Calibri</vt:lpstr>
      <vt:lpstr>Nunito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Yellow Modern Farming Presentation 16:9</dc:title>
  <dc:creator>Giovanna Satorres</dc:creator>
  <cp:lastModifiedBy>Giovanna Satorres</cp:lastModifiedBy>
  <cp:revision>33</cp:revision>
  <dcterms:created xsi:type="dcterms:W3CDTF">2006-08-16T00:00:00Z</dcterms:created>
  <dcterms:modified xsi:type="dcterms:W3CDTF">2023-09-28T23:23:52Z</dcterms:modified>
  <dc:identifier>DAFvlknOMcY</dc:identifier>
</cp:coreProperties>
</file>